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4" r:id="rId4"/>
  </p:sldMasterIdLst>
  <p:notesMasterIdLst>
    <p:notesMasterId r:id="rId28"/>
  </p:notesMasterIdLst>
  <p:handoutMasterIdLst>
    <p:handoutMasterId r:id="rId29"/>
  </p:handoutMasterIdLst>
  <p:sldIdLst>
    <p:sldId id="285" r:id="rId5"/>
    <p:sldId id="293" r:id="rId6"/>
    <p:sldId id="278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rainity%203\lang%20perc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rainity%203\user%20engage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rainity%203\task%20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rainity%203\task%20b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Trainity%203\task%20c2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Percentage share of each language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'INS-31perct'!$C$1</c:f>
              <c:strCache>
                <c:ptCount val="1"/>
                <c:pt idx="0">
                  <c:v>percentage_share_of_each_language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60-4C7A-B6A6-FCE8221A06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60-4C7A-B6A6-FCE8221A06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60-4C7A-B6A6-FCE8221A06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460-4C7A-B6A6-FCE8221A06D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460-4C7A-B6A6-FCE8221A06D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460-4C7A-B6A6-FCE8221A06D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460-4C7A-B6A6-FCE8221A06D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460-4C7A-B6A6-FCE8221A06D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460-4C7A-B6A6-FCE8221A06D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460-4C7A-B6A6-FCE8221A06D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460-4C7A-B6A6-FCE8221A06D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460-4C7A-B6A6-FCE8221A06D5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'INS-31perct'!$A$2:$A$7</c:f>
              <c:strCache>
                <c:ptCount val="6"/>
                <c:pt idx="0">
                  <c:v>English</c:v>
                </c:pt>
                <c:pt idx="1">
                  <c:v>Arabic</c:v>
                </c:pt>
                <c:pt idx="2">
                  <c:v>Persian</c:v>
                </c:pt>
                <c:pt idx="3">
                  <c:v>Hindi</c:v>
                </c:pt>
                <c:pt idx="4">
                  <c:v>French</c:v>
                </c:pt>
                <c:pt idx="5">
                  <c:v>Italian</c:v>
                </c:pt>
              </c:strCache>
            </c:strRef>
          </c:cat>
          <c:val>
            <c:numRef>
              <c:f>'INS-31perct'!$C$2:$C$7</c:f>
              <c:numCache>
                <c:formatCode>General</c:formatCode>
                <c:ptCount val="6"/>
                <c:pt idx="0">
                  <c:v>12.5</c:v>
                </c:pt>
                <c:pt idx="1">
                  <c:v>12.5</c:v>
                </c:pt>
                <c:pt idx="2">
                  <c:v>37.5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460-4C7A-B6A6-FCE8221A06D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ACTIVE</a:t>
            </a:r>
            <a:r>
              <a:rPr lang="en-IN" baseline="0" dirty="0"/>
              <a:t> </a:t>
            </a:r>
            <a:r>
              <a:rPr lang="en-IN" dirty="0"/>
              <a:t>USER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'INS-3.2.1user'!$B$1</c:f>
              <c:strCache>
                <c:ptCount val="1"/>
                <c:pt idx="0">
                  <c:v>active_user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'INS-3.2.1user'!$A$2:$A$20</c:f>
              <c:numCache>
                <c:formatCode>General</c:formatCode>
                <c:ptCount val="19"/>
                <c:pt idx="0">
                  <c:v>17</c:v>
                </c:pt>
                <c:pt idx="1">
                  <c:v>18</c:v>
                </c:pt>
                <c:pt idx="2">
                  <c:v>19</c:v>
                </c:pt>
                <c:pt idx="3">
                  <c:v>20</c:v>
                </c:pt>
                <c:pt idx="4">
                  <c:v>21</c:v>
                </c:pt>
                <c:pt idx="5">
                  <c:v>22</c:v>
                </c:pt>
                <c:pt idx="6">
                  <c:v>23</c:v>
                </c:pt>
                <c:pt idx="7">
                  <c:v>24</c:v>
                </c:pt>
                <c:pt idx="8">
                  <c:v>25</c:v>
                </c:pt>
                <c:pt idx="9">
                  <c:v>26</c:v>
                </c:pt>
                <c:pt idx="10">
                  <c:v>27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  <c:pt idx="14">
                  <c:v>31</c:v>
                </c:pt>
                <c:pt idx="15">
                  <c:v>32</c:v>
                </c:pt>
                <c:pt idx="16">
                  <c:v>33</c:v>
                </c:pt>
                <c:pt idx="17">
                  <c:v>34</c:v>
                </c:pt>
                <c:pt idx="18">
                  <c:v>35</c:v>
                </c:pt>
              </c:numCache>
            </c:numRef>
          </c:cat>
          <c:val>
            <c:numRef>
              <c:f>'INS-3.2.1user'!$B$2:$B$20</c:f>
              <c:numCache>
                <c:formatCode>General</c:formatCode>
                <c:ptCount val="19"/>
                <c:pt idx="0">
                  <c:v>663</c:v>
                </c:pt>
                <c:pt idx="1">
                  <c:v>1068</c:v>
                </c:pt>
                <c:pt idx="2">
                  <c:v>1113</c:v>
                </c:pt>
                <c:pt idx="3">
                  <c:v>1154</c:v>
                </c:pt>
                <c:pt idx="4">
                  <c:v>1121</c:v>
                </c:pt>
                <c:pt idx="5">
                  <c:v>1186</c:v>
                </c:pt>
                <c:pt idx="6">
                  <c:v>1232</c:v>
                </c:pt>
                <c:pt idx="7">
                  <c:v>1275</c:v>
                </c:pt>
                <c:pt idx="8">
                  <c:v>1264</c:v>
                </c:pt>
                <c:pt idx="9">
                  <c:v>1302</c:v>
                </c:pt>
                <c:pt idx="10">
                  <c:v>1372</c:v>
                </c:pt>
                <c:pt idx="11">
                  <c:v>1365</c:v>
                </c:pt>
                <c:pt idx="12">
                  <c:v>1376</c:v>
                </c:pt>
                <c:pt idx="13">
                  <c:v>1467</c:v>
                </c:pt>
                <c:pt idx="14">
                  <c:v>1299</c:v>
                </c:pt>
                <c:pt idx="15">
                  <c:v>1225</c:v>
                </c:pt>
                <c:pt idx="16">
                  <c:v>1225</c:v>
                </c:pt>
                <c:pt idx="17">
                  <c:v>1204</c:v>
                </c:pt>
                <c:pt idx="18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29-4484-A404-BFB16A6CF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75763024"/>
        <c:axId val="1075762064"/>
      </c:barChart>
      <c:catAx>
        <c:axId val="10757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762064"/>
        <c:crosses val="autoZero"/>
        <c:auto val="1"/>
        <c:lblAlgn val="ctr"/>
        <c:lblOffset val="100"/>
        <c:noMultiLvlLbl val="0"/>
      </c:catAx>
      <c:valAx>
        <c:axId val="107576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76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'task b'!$B$1</c:f>
              <c:strCache>
                <c:ptCount val="1"/>
                <c:pt idx="0">
                  <c:v>new_users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'task b'!$A$2:$A$21</c:f>
              <c:strCache>
                <c:ptCount val="20"/>
                <c:pt idx="0">
                  <c:v>2013-01</c:v>
                </c:pt>
                <c:pt idx="1">
                  <c:v>2013-02</c:v>
                </c:pt>
                <c:pt idx="2">
                  <c:v>2013-03</c:v>
                </c:pt>
                <c:pt idx="3">
                  <c:v>2013-04</c:v>
                </c:pt>
                <c:pt idx="4">
                  <c:v>2013-05</c:v>
                </c:pt>
                <c:pt idx="5">
                  <c:v>2013-06</c:v>
                </c:pt>
                <c:pt idx="6">
                  <c:v>2013-07</c:v>
                </c:pt>
                <c:pt idx="7">
                  <c:v>2013-08</c:v>
                </c:pt>
                <c:pt idx="8">
                  <c:v>2013-09</c:v>
                </c:pt>
                <c:pt idx="9">
                  <c:v>2013-10</c:v>
                </c:pt>
                <c:pt idx="10">
                  <c:v>2013-11</c:v>
                </c:pt>
                <c:pt idx="11">
                  <c:v>2013-12</c:v>
                </c:pt>
                <c:pt idx="12">
                  <c:v>2014-01</c:v>
                </c:pt>
                <c:pt idx="13">
                  <c:v>2014-02</c:v>
                </c:pt>
                <c:pt idx="14">
                  <c:v>2014-03</c:v>
                </c:pt>
                <c:pt idx="15">
                  <c:v>2014-04</c:v>
                </c:pt>
                <c:pt idx="16">
                  <c:v>2014-05</c:v>
                </c:pt>
                <c:pt idx="17">
                  <c:v>2014-06</c:v>
                </c:pt>
                <c:pt idx="18">
                  <c:v>2014-07</c:v>
                </c:pt>
                <c:pt idx="19">
                  <c:v>2014-08</c:v>
                </c:pt>
              </c:strCache>
            </c:strRef>
          </c:cat>
          <c:val>
            <c:numRef>
              <c:f>'task b'!$B$2:$B$21</c:f>
              <c:numCache>
                <c:formatCode>General</c:formatCode>
                <c:ptCount val="20"/>
                <c:pt idx="0">
                  <c:v>320</c:v>
                </c:pt>
                <c:pt idx="1">
                  <c:v>320</c:v>
                </c:pt>
                <c:pt idx="2">
                  <c:v>300</c:v>
                </c:pt>
                <c:pt idx="3">
                  <c:v>362</c:v>
                </c:pt>
                <c:pt idx="4">
                  <c:v>428</c:v>
                </c:pt>
                <c:pt idx="5">
                  <c:v>426</c:v>
                </c:pt>
                <c:pt idx="6">
                  <c:v>568</c:v>
                </c:pt>
                <c:pt idx="7">
                  <c:v>632</c:v>
                </c:pt>
                <c:pt idx="8">
                  <c:v>660</c:v>
                </c:pt>
                <c:pt idx="9">
                  <c:v>780</c:v>
                </c:pt>
                <c:pt idx="10">
                  <c:v>798</c:v>
                </c:pt>
                <c:pt idx="11">
                  <c:v>972</c:v>
                </c:pt>
                <c:pt idx="12">
                  <c:v>1104</c:v>
                </c:pt>
                <c:pt idx="13">
                  <c:v>1050</c:v>
                </c:pt>
                <c:pt idx="14">
                  <c:v>1230</c:v>
                </c:pt>
                <c:pt idx="15">
                  <c:v>1452</c:v>
                </c:pt>
                <c:pt idx="16">
                  <c:v>1558</c:v>
                </c:pt>
                <c:pt idx="17">
                  <c:v>1746</c:v>
                </c:pt>
                <c:pt idx="18">
                  <c:v>1994</c:v>
                </c:pt>
                <c:pt idx="19">
                  <c:v>2062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5-4923-B0DE-142677379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45692160"/>
        <c:axId val="1452044608"/>
      </c:barChart>
      <c:catAx>
        <c:axId val="144569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044608"/>
        <c:crosses val="autoZero"/>
        <c:auto val="1"/>
        <c:lblAlgn val="ctr"/>
        <c:lblOffset val="100"/>
        <c:noMultiLvlLbl val="0"/>
      </c:catAx>
      <c:valAx>
        <c:axId val="145204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569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'task b'!$C$1</c:f>
              <c:strCache>
                <c:ptCount val="1"/>
                <c:pt idx="0">
                  <c:v>cumulative_users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'task b'!$A$2:$A$21</c:f>
              <c:strCache>
                <c:ptCount val="20"/>
                <c:pt idx="0">
                  <c:v>2013-01</c:v>
                </c:pt>
                <c:pt idx="1">
                  <c:v>2013-02</c:v>
                </c:pt>
                <c:pt idx="2">
                  <c:v>2013-03</c:v>
                </c:pt>
                <c:pt idx="3">
                  <c:v>2013-04</c:v>
                </c:pt>
                <c:pt idx="4">
                  <c:v>2013-05</c:v>
                </c:pt>
                <c:pt idx="5">
                  <c:v>2013-06</c:v>
                </c:pt>
                <c:pt idx="6">
                  <c:v>2013-07</c:v>
                </c:pt>
                <c:pt idx="7">
                  <c:v>2013-08</c:v>
                </c:pt>
                <c:pt idx="8">
                  <c:v>2013-09</c:v>
                </c:pt>
                <c:pt idx="9">
                  <c:v>2013-10</c:v>
                </c:pt>
                <c:pt idx="10">
                  <c:v>2013-11</c:v>
                </c:pt>
                <c:pt idx="11">
                  <c:v>2013-12</c:v>
                </c:pt>
                <c:pt idx="12">
                  <c:v>2014-01</c:v>
                </c:pt>
                <c:pt idx="13">
                  <c:v>2014-02</c:v>
                </c:pt>
                <c:pt idx="14">
                  <c:v>2014-03</c:v>
                </c:pt>
                <c:pt idx="15">
                  <c:v>2014-04</c:v>
                </c:pt>
                <c:pt idx="16">
                  <c:v>2014-05</c:v>
                </c:pt>
                <c:pt idx="17">
                  <c:v>2014-06</c:v>
                </c:pt>
                <c:pt idx="18">
                  <c:v>2014-07</c:v>
                </c:pt>
                <c:pt idx="19">
                  <c:v>2014-08</c:v>
                </c:pt>
              </c:strCache>
            </c:strRef>
          </c:cat>
          <c:val>
            <c:numRef>
              <c:f>'task b'!$C$2:$C$21</c:f>
              <c:numCache>
                <c:formatCode>General</c:formatCode>
                <c:ptCount val="20"/>
                <c:pt idx="0">
                  <c:v>320</c:v>
                </c:pt>
                <c:pt idx="1">
                  <c:v>640</c:v>
                </c:pt>
                <c:pt idx="2">
                  <c:v>940</c:v>
                </c:pt>
                <c:pt idx="3">
                  <c:v>1302</c:v>
                </c:pt>
                <c:pt idx="4">
                  <c:v>1730</c:v>
                </c:pt>
                <c:pt idx="5">
                  <c:v>2156</c:v>
                </c:pt>
                <c:pt idx="6">
                  <c:v>2724</c:v>
                </c:pt>
                <c:pt idx="7">
                  <c:v>3356</c:v>
                </c:pt>
                <c:pt idx="8">
                  <c:v>4016</c:v>
                </c:pt>
                <c:pt idx="9">
                  <c:v>4796</c:v>
                </c:pt>
                <c:pt idx="10">
                  <c:v>5594</c:v>
                </c:pt>
                <c:pt idx="11">
                  <c:v>6566</c:v>
                </c:pt>
                <c:pt idx="12">
                  <c:v>7670</c:v>
                </c:pt>
                <c:pt idx="13">
                  <c:v>8720</c:v>
                </c:pt>
                <c:pt idx="14">
                  <c:v>9950</c:v>
                </c:pt>
                <c:pt idx="15">
                  <c:v>11402</c:v>
                </c:pt>
                <c:pt idx="16">
                  <c:v>12960</c:v>
                </c:pt>
                <c:pt idx="17">
                  <c:v>14706</c:v>
                </c:pt>
                <c:pt idx="18">
                  <c:v>16700</c:v>
                </c:pt>
                <c:pt idx="19">
                  <c:v>18762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0B-45F5-AB3C-85305DE4A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5695520"/>
        <c:axId val="1445691200"/>
      </c:barChart>
      <c:catAx>
        <c:axId val="144569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5691200"/>
        <c:crosses val="autoZero"/>
        <c:auto val="1"/>
        <c:lblAlgn val="ctr"/>
        <c:lblOffset val="100"/>
        <c:noMultiLvlLbl val="0"/>
      </c:catAx>
      <c:valAx>
        <c:axId val="144569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569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'task c2'!$B$1</c:f>
              <c:strCache>
                <c:ptCount val="1"/>
                <c:pt idx="0">
                  <c:v>retained_users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'task c2'!$A$2:$A$20</c:f>
              <c:numCache>
                <c:formatCode>General</c:formatCode>
                <c:ptCount val="19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  <c:pt idx="13">
                  <c:v>29</c:v>
                </c:pt>
                <c:pt idx="14">
                  <c:v>30</c:v>
                </c:pt>
                <c:pt idx="15">
                  <c:v>31</c:v>
                </c:pt>
                <c:pt idx="16">
                  <c:v>32</c:v>
                </c:pt>
                <c:pt idx="17">
                  <c:v>33</c:v>
                </c:pt>
                <c:pt idx="18">
                  <c:v>34</c:v>
                </c:pt>
              </c:numCache>
            </c:numRef>
          </c:cat>
          <c:val>
            <c:numRef>
              <c:f>'task c2'!$B$2:$B$20</c:f>
              <c:numCache>
                <c:formatCode>General</c:formatCode>
                <c:ptCount val="19"/>
                <c:pt idx="0">
                  <c:v>1526</c:v>
                </c:pt>
                <c:pt idx="1">
                  <c:v>4914</c:v>
                </c:pt>
                <c:pt idx="2">
                  <c:v>4156</c:v>
                </c:pt>
                <c:pt idx="3">
                  <c:v>4340</c:v>
                </c:pt>
                <c:pt idx="4">
                  <c:v>4184</c:v>
                </c:pt>
                <c:pt idx="5">
                  <c:v>4220</c:v>
                </c:pt>
                <c:pt idx="6">
                  <c:v>4872</c:v>
                </c:pt>
                <c:pt idx="7">
                  <c:v>4940</c:v>
                </c:pt>
                <c:pt idx="8">
                  <c:v>5034</c:v>
                </c:pt>
                <c:pt idx="9">
                  <c:v>4664</c:v>
                </c:pt>
                <c:pt idx="10">
                  <c:v>4954</c:v>
                </c:pt>
                <c:pt idx="11">
                  <c:v>5222</c:v>
                </c:pt>
                <c:pt idx="12">
                  <c:v>5170</c:v>
                </c:pt>
                <c:pt idx="13">
                  <c:v>5278</c:v>
                </c:pt>
                <c:pt idx="14">
                  <c:v>5134</c:v>
                </c:pt>
                <c:pt idx="15">
                  <c:v>4094</c:v>
                </c:pt>
                <c:pt idx="16">
                  <c:v>4218</c:v>
                </c:pt>
                <c:pt idx="17">
                  <c:v>5508</c:v>
                </c:pt>
                <c:pt idx="18">
                  <c:v>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B-41B8-8585-2559F49F92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9849056"/>
        <c:axId val="1489850496"/>
      </c:barChart>
      <c:catAx>
        <c:axId val="148984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850496"/>
        <c:crosses val="autoZero"/>
        <c:auto val="1"/>
        <c:lblAlgn val="ctr"/>
        <c:lblOffset val="100"/>
        <c:noMultiLvlLbl val="0"/>
      </c:catAx>
      <c:valAx>
        <c:axId val="148985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84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6965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5149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88404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1029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111656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708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2928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1696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0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65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1556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63F8BD-978C-DB67-26AB-ADCED562F02F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16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289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9443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53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5482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699" r:id="rId19"/>
    <p:sldLayoutId id="2147483678" r:id="rId20"/>
    <p:sldLayoutId id="2147483679" r:id="rId21"/>
    <p:sldLayoutId id="2147483653" r:id="rId22"/>
    <p:sldLayoutId id="2147483650" r:id="rId23"/>
    <p:sldLayoutId id="2147483676" r:id="rId2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rred financial stock market data and graph">
            <a:extLst>
              <a:ext uri="{FF2B5EF4-FFF2-40B4-BE49-F238E27FC236}">
                <a16:creationId xmlns:a16="http://schemas.microsoft.com/office/drawing/2014/main" id="{6B312BB3-ACF5-2C7F-76FB-1FE6855832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/>
          </a:blip>
          <a:srcRect t="8561" b="8561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043618"/>
            <a:ext cx="12079223" cy="1277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PROJECT 3:-Operation Analytics and Investigating Metric Spike</a:t>
            </a:r>
            <a:b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highlight>
                  <a:srgbClr val="FFFFFF"/>
                </a:highlight>
                <a:latin typeface="Manrope"/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6178" y="5992788"/>
            <a:ext cx="3677297" cy="68209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VARAD KHATAVKAR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C4AD-28B5-4FE3-66E0-A3DF4ABF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C:- REPRESENTATION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E16A3B-BD28-4237-22CF-4B9395BA2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12018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81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39F8-B710-2FE3-164E-DC66D756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D:-DUPLICATE ROWS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0CD8E-F53F-BC26-F169-73BD9BD4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SELECT *FROM</a:t>
            </a: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(SELECT *, ROW_NUMBER()</a:t>
            </a: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OVER(PARTITION BY </a:t>
            </a:r>
            <a:r>
              <a:rPr lang="en-US" dirty="0" err="1">
                <a:latin typeface="Aptos Display" panose="020B0004020202020204" pitchFamily="34" charset="0"/>
              </a:rPr>
              <a:t>job_id</a:t>
            </a:r>
            <a:r>
              <a:rPr lang="en-US" dirty="0">
                <a:latin typeface="Aptos Display" panose="020B0004020202020204" pitchFamily="34" charset="0"/>
              </a:rPr>
              <a:t>) AS</a:t>
            </a: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row_num</a:t>
            </a:r>
            <a:endParaRPr lang="en-US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FROM </a:t>
            </a:r>
            <a:r>
              <a:rPr lang="en-US" dirty="0" err="1">
                <a:latin typeface="Aptos Display" panose="020B0004020202020204" pitchFamily="34" charset="0"/>
              </a:rPr>
              <a:t>job_data</a:t>
            </a:r>
            <a:r>
              <a:rPr lang="en-US" dirty="0">
                <a:latin typeface="Aptos Display" panose="020B0004020202020204" pitchFamily="34" charset="0"/>
              </a:rPr>
              <a:t>) a</a:t>
            </a: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WHERE </a:t>
            </a:r>
            <a:r>
              <a:rPr lang="en-US" dirty="0" err="1">
                <a:latin typeface="Aptos Display" panose="020B0004020202020204" pitchFamily="34" charset="0"/>
              </a:rPr>
              <a:t>row_num</a:t>
            </a:r>
            <a:r>
              <a:rPr lang="en-US" dirty="0">
                <a:latin typeface="Aptos Display" panose="020B0004020202020204" pitchFamily="34" charset="0"/>
              </a:rPr>
              <a:t>&gt;1;</a:t>
            </a:r>
            <a:endParaRPr lang="en-IN" dirty="0">
              <a:latin typeface="Aptos Display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54BE2-72B0-6957-38B0-68D126E7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0" y="3429000"/>
            <a:ext cx="7949198" cy="35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331D-BD56-487C-BC85-C7E04107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Case Study 2: Investigating Metric Spike</a:t>
            </a: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AE28-6DE3-A139-AD75-9D39EC5F8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pPr marL="457200" indent="-457200">
              <a:buFont typeface="+mj-lt"/>
              <a:buAutoNum type="alphaUcPeriod"/>
            </a:pPr>
            <a:r>
              <a:rPr lang="en-IN" dirty="0"/>
              <a:t>Weekly User Engagement</a:t>
            </a:r>
          </a:p>
          <a:p>
            <a:pPr marL="457200" indent="-457200">
              <a:buFont typeface="+mj-lt"/>
              <a:buAutoNum type="alphaUcPeriod"/>
            </a:pPr>
            <a:r>
              <a:rPr lang="en-IN" dirty="0"/>
              <a:t>User Growth Analysis</a:t>
            </a:r>
          </a:p>
          <a:p>
            <a:pPr marL="457200" indent="-457200">
              <a:buFont typeface="+mj-lt"/>
              <a:buAutoNum type="alphaUcPeriod"/>
            </a:pPr>
            <a:r>
              <a:rPr lang="en-IN" dirty="0"/>
              <a:t>Weekly Retention Analysis</a:t>
            </a:r>
          </a:p>
          <a:p>
            <a:pPr marL="457200" indent="-457200">
              <a:buFont typeface="+mj-lt"/>
              <a:buAutoNum type="alphaUcPeriod"/>
            </a:pPr>
            <a:r>
              <a:rPr lang="en-IN" dirty="0"/>
              <a:t>Weekly Engagement Per Device</a:t>
            </a:r>
          </a:p>
          <a:p>
            <a:pPr marL="457200" indent="-457200">
              <a:buFont typeface="+mj-lt"/>
              <a:buAutoNum type="alphaUcPeriod"/>
            </a:pPr>
            <a:r>
              <a:rPr lang="en-IN" dirty="0"/>
              <a:t>Email Engagement Analysis</a:t>
            </a:r>
          </a:p>
        </p:txBody>
      </p:sp>
    </p:spTree>
    <p:extLst>
      <p:ext uri="{BB962C8B-B14F-4D97-AF65-F5344CB8AC3E}">
        <p14:creationId xmlns:p14="http://schemas.microsoft.com/office/powerpoint/2010/main" val="300178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61F9-9FCA-6D13-D887-16C0B737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A:-USER ENGAGEMENT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CEE7-513F-9515-E3E9-3BA70602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19765"/>
            <a:ext cx="11460480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    </a:t>
            </a:r>
          </a:p>
          <a:p>
            <a:pPr marL="0" indent="0">
              <a:buNone/>
            </a:pPr>
            <a:r>
              <a:rPr lang="en-US" dirty="0"/>
              <a:t>EXTRACT(WEEK FROM </a:t>
            </a:r>
            <a:r>
              <a:rPr lang="en-US" dirty="0" err="1"/>
              <a:t>occured_at</a:t>
            </a:r>
            <a:r>
              <a:rPr lang="en-US" dirty="0"/>
              <a:t>) AS </a:t>
            </a:r>
            <a:r>
              <a:rPr lang="en-US" dirty="0" err="1"/>
              <a:t>week_number</a:t>
            </a:r>
            <a:r>
              <a:rPr lang="en-US" dirty="0"/>
              <a:t>,    </a:t>
            </a:r>
          </a:p>
          <a:p>
            <a:pPr marL="0" indent="0">
              <a:buNone/>
            </a:pPr>
            <a:r>
              <a:rPr lang="en-US" dirty="0"/>
              <a:t>COUNT(DISTINCT </a:t>
            </a:r>
            <a:r>
              <a:rPr lang="en-US" dirty="0" err="1"/>
              <a:t>user_id</a:t>
            </a:r>
            <a:r>
              <a:rPr lang="en-US" dirty="0"/>
              <a:t>) AS </a:t>
            </a:r>
            <a:r>
              <a:rPr lang="en-US" dirty="0" err="1"/>
              <a:t>active_user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 events</a:t>
            </a:r>
          </a:p>
          <a:p>
            <a:pPr marL="0" indent="0">
              <a:buNone/>
            </a:pPr>
            <a:r>
              <a:rPr lang="en-US" dirty="0"/>
              <a:t>WHERE  </a:t>
            </a:r>
            <a:r>
              <a:rPr lang="en-US" dirty="0" err="1"/>
              <a:t>event_type</a:t>
            </a:r>
            <a:r>
              <a:rPr lang="en-US" dirty="0"/>
              <a:t> = 'engagement’</a:t>
            </a:r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week_number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week_number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E9A91-12B4-508E-EBB1-C6C83D71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A4908-298B-6F76-88F0-06702512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57" y="2003639"/>
            <a:ext cx="490008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3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13A7-BCE9-F3A9-9120-3D51BF2D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A:- VISUALIZATION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EE8B01A-654B-A975-D5B9-3DECE00E9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43312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165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E3AE-0660-C20B-1897-08D5BFFB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B:-GROWTH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3737-1796-7453-CB71-CC20274B3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" y="2019765"/>
            <a:ext cx="11578621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SELECT   DATE_FORMAT(</a:t>
            </a:r>
            <a:r>
              <a:rPr lang="en-US" dirty="0" err="1"/>
              <a:t>created_at</a:t>
            </a:r>
            <a:r>
              <a:rPr lang="en-US" dirty="0"/>
              <a:t>, '%Y-%m') AS month,  </a:t>
            </a:r>
          </a:p>
          <a:p>
            <a:pPr marL="0" indent="0">
              <a:buNone/>
            </a:pPr>
            <a:r>
              <a:rPr lang="en-US" dirty="0"/>
              <a:t> COUNT(*) AS </a:t>
            </a:r>
            <a:r>
              <a:rPr lang="en-US" dirty="0" err="1"/>
              <a:t>new_users</a:t>
            </a:r>
            <a:r>
              <a:rPr lang="en-US" dirty="0"/>
              <a:t>,  </a:t>
            </a:r>
          </a:p>
          <a:p>
            <a:pPr marL="0" indent="0">
              <a:buNone/>
            </a:pPr>
            <a:r>
              <a:rPr lang="en-US" dirty="0"/>
              <a:t>SUM(COUNT(*)) OVER </a:t>
            </a:r>
          </a:p>
          <a:p>
            <a:pPr marL="0" indent="0">
              <a:buNone/>
            </a:pPr>
            <a:r>
              <a:rPr lang="en-US" dirty="0"/>
              <a:t>(ORDER BY DATE_FORMAT(</a:t>
            </a:r>
            <a:r>
              <a:rPr lang="en-US" dirty="0" err="1"/>
              <a:t>created_at</a:t>
            </a:r>
            <a:r>
              <a:rPr lang="en-US" dirty="0"/>
              <a:t>, '%Y-%m’)) </a:t>
            </a:r>
          </a:p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cumulative_users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users</a:t>
            </a:r>
          </a:p>
          <a:p>
            <a:pPr marL="0" indent="0">
              <a:buNone/>
            </a:pPr>
            <a:r>
              <a:rPr lang="en-US" dirty="0"/>
              <a:t>GROUP BY month</a:t>
            </a:r>
          </a:p>
          <a:p>
            <a:pPr marL="0" indent="0">
              <a:buNone/>
            </a:pPr>
            <a:r>
              <a:rPr lang="en-US" dirty="0"/>
              <a:t>ORDER BY month;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1EA3A-734F-CBDB-7BAD-8570F699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B2ACF-6929-65D4-6AFE-6DBA1EEB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1" y="2305569"/>
            <a:ext cx="5288280" cy="45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5D7C-6486-742C-3E71-AFC0A21B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B:-Visualisation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D0A0AA7-19D5-45A7-AC69-A124B0C5AFC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77863" y="2160588"/>
          <a:ext cx="418306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12F9BC4-3795-47F7-9478-A895DF8DE4C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89525" y="2160588"/>
          <a:ext cx="4184650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523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BDC3-7C6D-ABDE-3BEC-534757EA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C:-RENTENTION ANALYSIS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9544D-353B-D8E7-8624-7E13A75E8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19" y="2019765"/>
            <a:ext cx="11395741" cy="34506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  cohorts AS ( SELECT </a:t>
            </a:r>
            <a:r>
              <a:rPr lang="en-US" dirty="0" err="1"/>
              <a:t>user_id</a:t>
            </a:r>
            <a:r>
              <a:rPr lang="en-US" dirty="0"/>
              <a:t>,    </a:t>
            </a:r>
          </a:p>
          <a:p>
            <a:pPr marL="0" indent="0">
              <a:buNone/>
            </a:pPr>
            <a:r>
              <a:rPr lang="en-US" dirty="0"/>
              <a:t> WEEK(</a:t>
            </a:r>
            <a:r>
              <a:rPr lang="en-US" dirty="0" err="1"/>
              <a:t>created_at</a:t>
            </a:r>
            <a:r>
              <a:rPr lang="en-US" dirty="0"/>
              <a:t>) AS </a:t>
            </a:r>
            <a:r>
              <a:rPr lang="en-US" dirty="0" err="1"/>
              <a:t>signup_week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FROM users)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signup_week</a:t>
            </a:r>
            <a:r>
              <a:rPr lang="en-US" dirty="0"/>
              <a:t>,   </a:t>
            </a:r>
          </a:p>
          <a:p>
            <a:pPr marL="0" indent="0">
              <a:buNone/>
            </a:pPr>
            <a:r>
              <a:rPr lang="en-US" dirty="0"/>
              <a:t>COUNT(*) AS </a:t>
            </a:r>
            <a:r>
              <a:rPr lang="en-US" dirty="0" err="1"/>
              <a:t>retained_users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  events  JOIN cohorts ON </a:t>
            </a:r>
            <a:r>
              <a:rPr lang="en-US" dirty="0" err="1"/>
              <a:t>events.user_id</a:t>
            </a:r>
            <a:r>
              <a:rPr lang="en-US" dirty="0"/>
              <a:t> = </a:t>
            </a:r>
            <a:r>
              <a:rPr lang="en-US" dirty="0" err="1"/>
              <a:t>cohorts.user_id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  WEEK(</a:t>
            </a:r>
            <a:r>
              <a:rPr lang="en-US" dirty="0" err="1"/>
              <a:t>events.occured_at</a:t>
            </a:r>
            <a:r>
              <a:rPr lang="en-US" dirty="0"/>
              <a:t>) = </a:t>
            </a:r>
            <a:r>
              <a:rPr lang="en-US" dirty="0" err="1"/>
              <a:t>signup_week</a:t>
            </a:r>
            <a:r>
              <a:rPr lang="en-US" dirty="0"/>
              <a:t> + 1</a:t>
            </a:r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signup_week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signup_week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1455-AE9C-15EF-8793-D958446F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7343B-2975-622F-C375-D1C5542D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019765"/>
            <a:ext cx="5791200" cy="48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5149-D3E2-0DE6-4B4C-BCDCF420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C:-Visualization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42C2-EF62-84A3-AF98-F0F04EAB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7DCA700-65DC-8EEB-E2DA-5325E1A9A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046105"/>
              </p:ext>
            </p:extLst>
          </p:nvPr>
        </p:nvGraphicFramePr>
        <p:xfrm>
          <a:off x="1403848" y="2160589"/>
          <a:ext cx="765048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22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CE10-7D18-8E4A-FFA3-B1E32542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D:-DEVICE ENGAGEMENT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B313-47F0-67EB-B10C-89BEB2602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   </a:t>
            </a:r>
          </a:p>
          <a:p>
            <a:pPr marL="0" indent="0">
              <a:buNone/>
            </a:pPr>
            <a:r>
              <a:rPr lang="en-US" dirty="0"/>
              <a:t>YEAR(</a:t>
            </a:r>
            <a:r>
              <a:rPr lang="en-US" dirty="0" err="1"/>
              <a:t>ev.occured_at</a:t>
            </a:r>
            <a:r>
              <a:rPr lang="en-US" dirty="0"/>
              <a:t>) AS year, </a:t>
            </a:r>
          </a:p>
          <a:p>
            <a:pPr marL="0" indent="0">
              <a:buNone/>
            </a:pPr>
            <a:r>
              <a:rPr lang="en-US" dirty="0"/>
              <a:t> WEEK(</a:t>
            </a:r>
            <a:r>
              <a:rPr lang="en-US" dirty="0" err="1"/>
              <a:t>ev.occured_at</a:t>
            </a:r>
            <a:r>
              <a:rPr lang="en-US" dirty="0"/>
              <a:t>) AS week,  </a:t>
            </a:r>
          </a:p>
          <a:p>
            <a:pPr marL="0" indent="0">
              <a:buNone/>
            </a:pPr>
            <a:r>
              <a:rPr lang="en-US" dirty="0" err="1"/>
              <a:t>ev.device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COUNT(DISTINCT </a:t>
            </a:r>
            <a:r>
              <a:rPr lang="en-US" dirty="0" err="1"/>
              <a:t>ev.user_id</a:t>
            </a:r>
            <a:r>
              <a:rPr lang="en-US" dirty="0"/>
              <a:t>) AS </a:t>
            </a:r>
            <a:r>
              <a:rPr lang="en-US" dirty="0" err="1"/>
              <a:t>engaged_users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 events </a:t>
            </a:r>
            <a:r>
              <a:rPr lang="en-US" dirty="0" err="1"/>
              <a:t>ev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year , week , </a:t>
            </a:r>
            <a:r>
              <a:rPr lang="en-US" dirty="0" err="1"/>
              <a:t>ev.device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year , week , </a:t>
            </a:r>
            <a:r>
              <a:rPr lang="en-US" dirty="0" err="1"/>
              <a:t>ev.device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9B847-5A9D-1C57-192E-B7672214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910" y="2015732"/>
            <a:ext cx="4849410" cy="333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5BFC5-1061-E603-0236-AA2D9425510F}"/>
              </a:ext>
            </a:extLst>
          </p:cNvPr>
          <p:cNvSpPr txBox="1"/>
          <p:nvPr/>
        </p:nvSpPr>
        <p:spPr>
          <a:xfrm>
            <a:off x="490292" y="5788901"/>
            <a:ext cx="1102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*Note</a:t>
            </a:r>
            <a:r>
              <a:rPr lang="en-IN" dirty="0"/>
              <a:t>:-image attached is just for reference entire output is attached as drive link.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78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2006-5065-E9AD-B3AB-CF66C2BC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1A69-73BC-DCB1-6875-C0B529FF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A6FE4-85E0-5C58-4165-E950329F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9F884-B048-A6B7-43C1-F5CB6942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1BCF2E-390A-0E34-6EF8-37225925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EF14-119E-D37E-D82D-09370089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D:-Visualization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0A47-1B3D-1E74-873A-B0E7CAC03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Kindly find attached output file here</a:t>
            </a:r>
          </a:p>
          <a:p>
            <a:pPr marL="0" indent="0">
              <a:buNone/>
            </a:pPr>
            <a:r>
              <a:rPr lang="en-IN" dirty="0"/>
              <a:t>https://drive.google.com/file/d/1r4mjDEt_TlTe2dSLVKwiNgrPnwID4gMh/view?usp=sharing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381207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99E5-8872-53A2-80CC-F1BEF616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E:-EMAIL ENGAGEMENT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F90BB-BED1-F76E-79D2-BF06883B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005" y="1488613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SELECT     </a:t>
            </a:r>
          </a:p>
          <a:p>
            <a:pPr marL="0" indent="0">
              <a:buNone/>
            </a:pPr>
            <a:r>
              <a:rPr lang="en-US" sz="1900" dirty="0"/>
              <a:t>COUNT(*) AS </a:t>
            </a:r>
            <a:r>
              <a:rPr lang="en-US" sz="1900" dirty="0" err="1"/>
              <a:t>total_events</a:t>
            </a:r>
            <a:r>
              <a:rPr lang="en-US" sz="1900" dirty="0"/>
              <a:t>,    </a:t>
            </a:r>
          </a:p>
          <a:p>
            <a:pPr marL="0" indent="0">
              <a:buNone/>
            </a:pPr>
            <a:r>
              <a:rPr lang="en-US" sz="1900" dirty="0"/>
              <a:t>(COUNT(CASE    </a:t>
            </a:r>
          </a:p>
          <a:p>
            <a:pPr marL="0" indent="0">
              <a:buNone/>
            </a:pPr>
            <a:r>
              <a:rPr lang="en-US" sz="1900" dirty="0"/>
              <a:t> WHEN action = '</a:t>
            </a:r>
            <a:r>
              <a:rPr lang="en-US" sz="1900" dirty="0" err="1"/>
              <a:t>sent_weekly_digest</a:t>
            </a:r>
            <a:r>
              <a:rPr lang="en-US" sz="1900" dirty="0"/>
              <a:t>' THEN 1    </a:t>
            </a:r>
          </a:p>
          <a:p>
            <a:pPr marL="0" indent="0">
              <a:buNone/>
            </a:pPr>
            <a:r>
              <a:rPr lang="en-US" sz="1900" dirty="0"/>
              <a:t>END) /COUNT(*)) * 100 AS </a:t>
            </a:r>
            <a:r>
              <a:rPr lang="en-US" sz="1900" dirty="0" err="1"/>
              <a:t>sent_weekly_digest_pct</a:t>
            </a:r>
            <a:r>
              <a:rPr lang="en-US" sz="1900" dirty="0"/>
              <a:t>,   </a:t>
            </a:r>
          </a:p>
          <a:p>
            <a:pPr marL="0" indent="0">
              <a:buNone/>
            </a:pPr>
            <a:r>
              <a:rPr lang="en-US" sz="1900" dirty="0"/>
              <a:t> (COUNT(CASE WHEN action = '</a:t>
            </a:r>
            <a:r>
              <a:rPr lang="en-US" sz="1900" dirty="0" err="1"/>
              <a:t>email_open</a:t>
            </a:r>
            <a:r>
              <a:rPr lang="en-US" sz="1900" dirty="0"/>
              <a:t>' THEN 1    </a:t>
            </a:r>
          </a:p>
          <a:p>
            <a:pPr marL="0" indent="0">
              <a:buNone/>
            </a:pPr>
            <a:r>
              <a:rPr lang="en-US" sz="1900" dirty="0"/>
              <a:t>END) /COUNT(*)) * 100 AS </a:t>
            </a:r>
            <a:r>
              <a:rPr lang="en-US" sz="1900" dirty="0" err="1"/>
              <a:t>email_open_pct</a:t>
            </a:r>
            <a:r>
              <a:rPr lang="en-US" sz="1900" dirty="0"/>
              <a:t>,   </a:t>
            </a:r>
          </a:p>
          <a:p>
            <a:pPr marL="0" indent="0">
              <a:buNone/>
            </a:pPr>
            <a:r>
              <a:rPr lang="en-US" sz="1900" dirty="0"/>
              <a:t> (COUNT(CASE       </a:t>
            </a:r>
          </a:p>
          <a:p>
            <a:pPr marL="0" indent="0">
              <a:buNone/>
            </a:pPr>
            <a:r>
              <a:rPr lang="en-US" sz="1900" dirty="0"/>
              <a:t> WHEN action = '</a:t>
            </a:r>
            <a:r>
              <a:rPr lang="en-US" sz="1900" dirty="0" err="1"/>
              <a:t>email_clickthrough</a:t>
            </a:r>
            <a:r>
              <a:rPr lang="en-US" sz="1900" dirty="0"/>
              <a:t>' THEN 1  </a:t>
            </a:r>
          </a:p>
          <a:p>
            <a:pPr marL="0" indent="0">
              <a:buNone/>
            </a:pPr>
            <a:r>
              <a:rPr lang="en-US" sz="1900" dirty="0"/>
              <a:t>  END) /COUNT(*)) * 100 AS </a:t>
            </a:r>
            <a:r>
              <a:rPr lang="en-US" sz="1900" dirty="0" err="1"/>
              <a:t>email_clickthrough_pct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FROM  </a:t>
            </a:r>
            <a:r>
              <a:rPr lang="en-US" sz="1900" dirty="0" err="1"/>
              <a:t>email_events</a:t>
            </a:r>
            <a:r>
              <a:rPr lang="en-US" sz="1900" dirty="0"/>
              <a:t>;</a:t>
            </a:r>
            <a:endParaRPr lang="en-IN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2DE-8F77-3C93-AE3E-31EB775F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6A905-A740-0F7D-2AAB-916C7334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2670048"/>
            <a:ext cx="6669024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E79B-29C7-EEAE-B686-8759D0C5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6D2D-F232-D3D9-4854-C5F17CD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major results were obtained from the data visualization tools </a:t>
            </a:r>
          </a:p>
          <a:p>
            <a:pPr marL="0" indent="0">
              <a:buNone/>
            </a:pPr>
            <a:r>
              <a:rPr lang="en-US" dirty="0"/>
              <a:t>For Case Study 1:-</a:t>
            </a:r>
          </a:p>
          <a:p>
            <a:r>
              <a:rPr lang="en-IN" dirty="0"/>
              <a:t>Persian was discovered as language with the maximum share amongst others with 37%.</a:t>
            </a:r>
          </a:p>
          <a:p>
            <a:pPr marL="0" indent="0">
              <a:buNone/>
            </a:pPr>
            <a:r>
              <a:rPr lang="en-IN" dirty="0"/>
              <a:t>For Case Study 2:-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Week 30 had the highest count with 1467 active users.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Total count of 18762 users was achieved.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Week 33 counted highest with 5508 retained users.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59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FA34-8E9A-2871-6AA9-17C239F3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11267-C652-DB40-7C86-2E871F08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helped me understand how to uncover data and precisely use MySQL to make most of the data available.</a:t>
            </a:r>
          </a:p>
          <a:p>
            <a:r>
              <a:rPr lang="en-US" dirty="0"/>
              <a:t>It also helped in understanding various concepts and variety of MySQL queries.</a:t>
            </a:r>
          </a:p>
          <a:p>
            <a:r>
              <a:rPr lang="en-US" dirty="0"/>
              <a:t>These concepts ranged from easy to intermediate level increasing the understanding and adaptability level.</a:t>
            </a:r>
          </a:p>
          <a:p>
            <a:r>
              <a:rPr lang="en-US" dirty="0"/>
              <a:t>It also helped in using various tools like Excel for data visualization.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44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latin typeface="Aptos Display" panose="020B0004020202020204" pitchFamily="34" charset="0"/>
              </a:rPr>
              <a:t>ABOUT THE PROJECT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F0ED78C8-C541-4F99-1103-C8877CB8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helps identifying and investigating metric spikes along with operation analytics of the company.</a:t>
            </a:r>
          </a:p>
          <a:p>
            <a:r>
              <a:rPr lang="en-US" dirty="0"/>
              <a:t>Learning management of huge data sets and finding out valuable insights at an intermediate level along with table and dataset creation in larger aspects.</a:t>
            </a:r>
          </a:p>
          <a:p>
            <a:r>
              <a:rPr lang="en-IN" dirty="0"/>
              <a:t>Use advanced MySQL skills to investigate various datasets and tables provided.</a:t>
            </a:r>
          </a:p>
          <a:p>
            <a:r>
              <a:rPr lang="en-IN" dirty="0"/>
              <a:t>Deriving insights to be used by different departments to improve operational efficiency and understand fluctuations in key metrics.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BADD-9411-D73C-F338-E1083F66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733336"/>
            <a:ext cx="9603275" cy="1049235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PROJECT APPROACH</a:t>
            </a: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EBB7-9D52-FBF3-74C3-9BE5B343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the data, using given datasets identifying important details and gathering clues.</a:t>
            </a:r>
          </a:p>
          <a:p>
            <a:r>
              <a:rPr lang="en-IN" dirty="0"/>
              <a:t>Identifying metric spikes and analysing the results.</a:t>
            </a:r>
          </a:p>
          <a:p>
            <a:r>
              <a:rPr lang="en-IN" dirty="0"/>
              <a:t>Spotting the spikes(exact metric and time-frame).</a:t>
            </a:r>
          </a:p>
          <a:p>
            <a:r>
              <a:rPr lang="en-IN" dirty="0"/>
              <a:t>Gathering clues:- Analyse the data and try to understand the reason behind the spike.</a:t>
            </a:r>
          </a:p>
          <a:p>
            <a:r>
              <a:rPr lang="en-IN" dirty="0"/>
              <a:t>Digging deeper:- Use MySQL queries to inspect and determine results.</a:t>
            </a:r>
          </a:p>
          <a:p>
            <a:r>
              <a:rPr lang="en-IN" dirty="0"/>
              <a:t>Display the result:- Display the obtained insights using appropriate graphs and pictures.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1EC99-3D2E-844E-95FF-C8F72149B479}"/>
              </a:ext>
            </a:extLst>
          </p:cNvPr>
          <p:cNvSpPr txBox="1"/>
          <p:nvPr/>
        </p:nvSpPr>
        <p:spPr>
          <a:xfrm>
            <a:off x="981212" y="5813195"/>
            <a:ext cx="10073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Tech Stack Used:-1.MySQL Command line client 8.0</a:t>
            </a:r>
            <a:r>
              <a:rPr lang="en-IN" sz="2000" dirty="0"/>
              <a:t> </a:t>
            </a:r>
          </a:p>
          <a:p>
            <a:r>
              <a:rPr lang="en-IN" sz="2000" dirty="0"/>
              <a:t>                          2.MySQL Workbench 8.0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21B71-87EE-F707-2C21-C7D43ADE6D48}"/>
              </a:ext>
            </a:extLst>
          </p:cNvPr>
          <p:cNvCxnSpPr>
            <a:cxnSpLocks/>
          </p:cNvCxnSpPr>
          <p:nvPr/>
        </p:nvCxnSpPr>
        <p:spPr>
          <a:xfrm>
            <a:off x="677334" y="5603130"/>
            <a:ext cx="847581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person on a computer">
            <a:extLst>
              <a:ext uri="{FF2B5EF4-FFF2-40B4-BE49-F238E27FC236}">
                <a16:creationId xmlns:a16="http://schemas.microsoft.com/office/drawing/2014/main" id="{7A1FB03A-9E42-0E3B-0903-A1489BE73B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F5069-7F14-25D4-8FB3-3D98CB3D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641" y="213754"/>
            <a:ext cx="6083077" cy="104923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INSIGHTS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7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B319-5176-0075-0E97-909168A0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802502"/>
            <a:ext cx="9603275" cy="1049235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Case Study 1: Job Data Analysis</a:t>
            </a: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E01B-B953-77C9-17FA-EEE8567B4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Job Reviewed Over Time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Throughput Analysis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Language Share Analysis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Duplicate Rows Detection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63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E8F2-1723-7940-5217-0D4CB8DC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A:-JOBS REVIEWED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FA87-A078-E69D-6AE3-D10132E87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79" y="2019765"/>
            <a:ext cx="108986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all" dirty="0">
                <a:latin typeface="Aptos Display" panose="020B0004020202020204" pitchFamily="34" charset="0"/>
                <a:ea typeface="+mj-ea"/>
                <a:cs typeface="+mj-cs"/>
              </a:rPr>
              <a:t>SELECT   ds,  COUNT(*) AS </a:t>
            </a:r>
            <a:r>
              <a:rPr lang="en-US" sz="3200" cap="all" dirty="0" err="1">
                <a:latin typeface="Aptos Display" panose="020B0004020202020204" pitchFamily="34" charset="0"/>
                <a:ea typeface="+mj-ea"/>
                <a:cs typeface="+mj-cs"/>
              </a:rPr>
              <a:t>total_jobs_reviewed</a:t>
            </a:r>
            <a:r>
              <a:rPr lang="en-US" sz="3200" cap="all" dirty="0">
                <a:latin typeface="Aptos Display" panose="020B0004020202020204" pitchFamily="34" charset="0"/>
                <a:ea typeface="+mj-ea"/>
                <a:cs typeface="+mj-cs"/>
              </a:rPr>
              <a:t>,  AVG(</a:t>
            </a:r>
            <a:r>
              <a:rPr lang="en-US" sz="3200" cap="all" dirty="0" err="1">
                <a:latin typeface="Aptos Display" panose="020B0004020202020204" pitchFamily="34" charset="0"/>
                <a:ea typeface="+mj-ea"/>
                <a:cs typeface="+mj-cs"/>
              </a:rPr>
              <a:t>time_spent</a:t>
            </a:r>
            <a:r>
              <a:rPr lang="en-US" sz="3200" cap="all" dirty="0">
                <a:latin typeface="Aptos Display" panose="020B0004020202020204" pitchFamily="34" charset="0"/>
                <a:ea typeface="+mj-ea"/>
                <a:cs typeface="+mj-cs"/>
              </a:rPr>
              <a:t> / 3600) AS </a:t>
            </a:r>
            <a:r>
              <a:rPr lang="en-US" sz="3200" cap="all" dirty="0" err="1">
                <a:latin typeface="Aptos Display" panose="020B0004020202020204" pitchFamily="34" charset="0"/>
                <a:ea typeface="+mj-ea"/>
                <a:cs typeface="+mj-cs"/>
              </a:rPr>
              <a:t>avg_review_time_hours</a:t>
            </a:r>
            <a:r>
              <a:rPr lang="en-US" sz="3200" cap="all" dirty="0">
                <a:latin typeface="Aptos Display" panose="020B0004020202020204" pitchFamily="34" charset="0"/>
                <a:ea typeface="+mj-ea"/>
                <a:cs typeface="+mj-cs"/>
              </a:rPr>
              <a:t> </a:t>
            </a:r>
          </a:p>
          <a:p>
            <a:pPr marL="0" indent="0">
              <a:buNone/>
            </a:pPr>
            <a:r>
              <a:rPr lang="en-US" sz="3200" cap="all" dirty="0">
                <a:latin typeface="Aptos Display" panose="020B0004020202020204" pitchFamily="34" charset="0"/>
                <a:ea typeface="+mj-ea"/>
                <a:cs typeface="+mj-cs"/>
              </a:rPr>
              <a:t>FROM    </a:t>
            </a:r>
            <a:r>
              <a:rPr lang="en-US" sz="3200" cap="all" dirty="0" err="1">
                <a:latin typeface="Aptos Display" panose="020B0004020202020204" pitchFamily="34" charset="0"/>
                <a:ea typeface="+mj-ea"/>
                <a:cs typeface="+mj-cs"/>
              </a:rPr>
              <a:t>job_data</a:t>
            </a:r>
            <a:endParaRPr lang="en-US" sz="3200" cap="all" dirty="0">
              <a:latin typeface="Aptos Display" panose="020B0004020202020204" pitchFamily="34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200" cap="all" dirty="0">
                <a:latin typeface="Aptos Display" panose="020B0004020202020204" pitchFamily="34" charset="0"/>
                <a:ea typeface="+mj-ea"/>
                <a:cs typeface="+mj-cs"/>
              </a:rPr>
              <a:t>GROUP BY ds;</a:t>
            </a:r>
            <a:endParaRPr lang="en-IN" sz="3200" cap="all" dirty="0">
              <a:latin typeface="Aptos Display" panose="020B0004020202020204" pitchFamily="34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5CD71-F04B-24DF-B6B9-5E5CDBEE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43" y="3399061"/>
            <a:ext cx="8160743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3158-0302-5414-E152-75F868E4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B:-THROUGHPUT ANALYSIS</a:t>
            </a:r>
            <a:endParaRPr lang="en-IN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2294639-31B9-3CD4-A5F9-0F6B12C0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9" y="1329136"/>
            <a:ext cx="11929141" cy="4199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ds,    </a:t>
            </a:r>
          </a:p>
          <a:p>
            <a:pPr marL="0" indent="0">
              <a:buNone/>
            </a:pPr>
            <a:r>
              <a:rPr lang="en-US" dirty="0"/>
              <a:t>ROUND(COUNT(event) / SUM(</a:t>
            </a:r>
            <a:r>
              <a:rPr lang="en-US" dirty="0" err="1"/>
              <a:t>time_spent</a:t>
            </a:r>
            <a:r>
              <a:rPr lang="en-US" dirty="0"/>
              <a:t>), 2) </a:t>
            </a:r>
          </a:p>
          <a:p>
            <a:pPr marL="0" indent="0">
              <a:buNone/>
            </a:pPr>
            <a:r>
              <a:rPr lang="en-US" dirty="0"/>
              <a:t>AS 'Daily </a:t>
            </a:r>
            <a:r>
              <a:rPr lang="en-US" dirty="0" err="1"/>
              <a:t>Throughput'FROM</a:t>
            </a:r>
            <a:r>
              <a:rPr lang="en-US" dirty="0"/>
              <a:t>    </a:t>
            </a:r>
            <a:r>
              <a:rPr lang="en-US" dirty="0" err="1"/>
              <a:t>job_data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ds</a:t>
            </a:r>
          </a:p>
          <a:p>
            <a:pPr marL="0" indent="0">
              <a:buNone/>
            </a:pPr>
            <a:r>
              <a:rPr lang="en-US" dirty="0"/>
              <a:t>ORDER BY ds;</a:t>
            </a:r>
          </a:p>
          <a:p>
            <a:pPr marL="0" indent="0">
              <a:buNone/>
            </a:pPr>
            <a:r>
              <a:rPr lang="en-US" dirty="0"/>
              <a:t>SELECT ds,  COUNT(*) AS </a:t>
            </a:r>
            <a:r>
              <a:rPr lang="en-US" dirty="0" err="1"/>
              <a:t>daily_events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AVG(COUNT(*)) OVER (ORDER BY ds ROWS BETWEEN 6 PRECEDING AND CURRENT ROW)</a:t>
            </a:r>
          </a:p>
          <a:p>
            <a:pPr marL="0" indent="0">
              <a:buNone/>
            </a:pPr>
            <a:r>
              <a:rPr lang="en-US" dirty="0"/>
              <a:t> AS </a:t>
            </a:r>
            <a:r>
              <a:rPr lang="en-US" dirty="0" err="1"/>
              <a:t>rolling_avg_events_per_second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job_data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ds;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2161-E84E-F578-76BB-C158AEC4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51C2B-1E09-60FB-4F90-361C2E2D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4247308"/>
            <a:ext cx="6742176" cy="26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4075-52C2-63AA-6321-3E965D6A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C:- LANGUAGE SHARE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007A-A52E-A056-7B6D-88994DB0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9" y="2019765"/>
            <a:ext cx="12081541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 </a:t>
            </a:r>
            <a:r>
              <a:rPr lang="en-US" dirty="0" err="1"/>
              <a:t>job_data.language</a:t>
            </a:r>
            <a:r>
              <a:rPr lang="en-US" dirty="0"/>
              <a:t>,   </a:t>
            </a:r>
          </a:p>
          <a:p>
            <a:pPr marL="0" indent="0">
              <a:buNone/>
            </a:pPr>
            <a:r>
              <a:rPr lang="en-US" dirty="0"/>
              <a:t> COUNT(*) AS </a:t>
            </a:r>
            <a:r>
              <a:rPr lang="en-US" dirty="0" err="1"/>
              <a:t>total_of_each_language</a:t>
            </a:r>
            <a:r>
              <a:rPr lang="en-US" dirty="0"/>
              <a:t>,    </a:t>
            </a:r>
          </a:p>
          <a:p>
            <a:pPr marL="0" indent="0">
              <a:buNone/>
            </a:pPr>
            <a:r>
              <a:rPr lang="en-US" dirty="0"/>
              <a:t>(COUNT(*) / (SELECT COUNT(*) FROM </a:t>
            </a:r>
            <a:r>
              <a:rPr lang="en-US" dirty="0" err="1"/>
              <a:t>job_data</a:t>
            </a:r>
            <a:r>
              <a:rPr lang="en-US" dirty="0"/>
              <a:t>) * 100)</a:t>
            </a:r>
          </a:p>
          <a:p>
            <a:pPr marL="0" indent="0">
              <a:buNone/>
            </a:pPr>
            <a:r>
              <a:rPr lang="en-US" dirty="0"/>
              <a:t> AS </a:t>
            </a:r>
            <a:r>
              <a:rPr lang="en-US" dirty="0" err="1"/>
              <a:t>percentage_share_of_each_language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job_data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job_data.language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E8621-9491-3CF9-4439-B55E92BA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A58B30-92B0-5C03-6FFA-70326607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17" y="3708068"/>
            <a:ext cx="5621124" cy="3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205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1043</Words>
  <Application>Microsoft Office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 Display</vt:lpstr>
      <vt:lpstr>Arial</vt:lpstr>
      <vt:lpstr>Calibri</vt:lpstr>
      <vt:lpstr>Manrope</vt:lpstr>
      <vt:lpstr>Times New Roman</vt:lpstr>
      <vt:lpstr>Trebuchet MS</vt:lpstr>
      <vt:lpstr>Wingdings 3</vt:lpstr>
      <vt:lpstr>Facet</vt:lpstr>
      <vt:lpstr>PROJECT 3:-Operation Analytics and Investigating Metric Spike </vt:lpstr>
      <vt:lpstr>PowerPoint Presentation</vt:lpstr>
      <vt:lpstr>ABOUT THE PROJECT</vt:lpstr>
      <vt:lpstr>PROJECT APPROACH</vt:lpstr>
      <vt:lpstr>INSIGHTS</vt:lpstr>
      <vt:lpstr>Case Study 1: Job Data Analysis</vt:lpstr>
      <vt:lpstr>TASK A:-JOBS REVIEWED</vt:lpstr>
      <vt:lpstr>TASK B:-THROUGHPUT ANALYSIS</vt:lpstr>
      <vt:lpstr>TASK C:- LANGUAGE SHARE ANALYSIS</vt:lpstr>
      <vt:lpstr>TASK C:- REPRESENTATION</vt:lpstr>
      <vt:lpstr>TASK D:-DUPLICATE ROWS DETECTION</vt:lpstr>
      <vt:lpstr>Case Study 2: Investigating Metric Spike</vt:lpstr>
      <vt:lpstr>Task A:-USER ENGAGEMENT</vt:lpstr>
      <vt:lpstr>Task A:- VISUALIZATION</vt:lpstr>
      <vt:lpstr>Task B:-GROWTH ANALYSIS</vt:lpstr>
      <vt:lpstr>Task B:-Visualisation</vt:lpstr>
      <vt:lpstr>Task C:-RENTENTION ANALYSIS</vt:lpstr>
      <vt:lpstr>Task C:-Visualization</vt:lpstr>
      <vt:lpstr>Task D:-DEVICE ENGAGEMENT</vt:lpstr>
      <vt:lpstr>Task D:-Visualization</vt:lpstr>
      <vt:lpstr>Task E:-EMAIL ENGAGEMENT ANALYSIS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2024-06-28T05:27:22Z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